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4" r:id="rId3"/>
    <p:sldId id="265" r:id="rId4"/>
    <p:sldId id="266" r:id="rId5"/>
    <p:sldId id="267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Arial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0"/>
        <a:cs typeface="Arial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0"/>
        <a:cs typeface="Arial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0"/>
        <a:cs typeface="Arial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0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1753"/>
    <a:srgbClr val="003366"/>
    <a:srgbClr val="336699"/>
    <a:srgbClr val="004062"/>
    <a:srgbClr val="FFFFFF"/>
    <a:srgbClr val="700000"/>
    <a:srgbClr val="800000"/>
    <a:srgbClr val="0630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3" autoAdjust="0"/>
    <p:restoredTop sz="94615" autoAdjust="0"/>
  </p:normalViewPr>
  <p:slideViewPr>
    <p:cSldViewPr showGuides="1">
      <p:cViewPr varScale="1">
        <p:scale>
          <a:sx n="119" d="100"/>
          <a:sy n="119" d="100"/>
        </p:scale>
        <p:origin x="137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 noChangeArrowheads="1"/>
          </p:cNvSpPr>
          <p:nvPr>
            <p:ph type="title"/>
          </p:nvPr>
        </p:nvSpPr>
        <p:spPr bwMode="auto">
          <a:xfrm>
            <a:off x="4800600" y="2286000"/>
            <a:ext cx="42672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4419600"/>
            <a:ext cx="5141912" cy="2057400"/>
          </a:xfrm>
        </p:spPr>
        <p:txBody>
          <a:bodyPr/>
          <a:lstStyle>
            <a:lvl1pPr marL="0" indent="0" algn="r">
              <a:buNone/>
              <a:defRPr sz="2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06760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14400"/>
            <a:ext cx="7696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24037"/>
            <a:ext cx="7772400" cy="45005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0198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914400"/>
            <a:ext cx="899160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905000"/>
            <a:ext cx="3962400" cy="4144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905000"/>
            <a:ext cx="4343400" cy="4144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4537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68361"/>
            <a:ext cx="9144000" cy="960439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752600"/>
            <a:ext cx="4191000" cy="639763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462" y="2398712"/>
            <a:ext cx="4233338" cy="3544888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752600"/>
            <a:ext cx="4194174" cy="639763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85757" y="2398712"/>
            <a:ext cx="4236509" cy="3544888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300804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600200"/>
            <a:ext cx="9144000" cy="1143000"/>
          </a:xfrm>
        </p:spPr>
        <p:txBody>
          <a:bodyPr/>
          <a:lstStyle>
            <a:lvl1pPr algn="ctr"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4016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5469468"/>
            <a:ext cx="6437312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676400"/>
            <a:ext cx="5675312" cy="3962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6036206"/>
            <a:ext cx="6437312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22674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0289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990600"/>
            <a:ext cx="7848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65820" y="1951037"/>
            <a:ext cx="7924799" cy="391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53" r:id="rId3"/>
    <p:sldLayoutId id="2147483654" r:id="rId4"/>
    <p:sldLayoutId id="2147483655" r:id="rId5"/>
    <p:sldLayoutId id="2147483658" r:id="rId6"/>
    <p:sldLayoutId id="2147483661" r:id="rId7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400" b="1">
          <a:solidFill>
            <a:srgbClr val="063052"/>
          </a:solidFill>
          <a:latin typeface="+mj-lt"/>
          <a:ea typeface="ヒラギノ角ゴ Pro W3" charset="0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63052"/>
          </a:solidFill>
          <a:latin typeface="Arial" charset="0"/>
          <a:ea typeface="ヒラギノ角ゴ Pro W3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63052"/>
          </a:solidFill>
          <a:latin typeface="Arial" charset="0"/>
          <a:ea typeface="ヒラギノ角ゴ Pro W3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63052"/>
          </a:solidFill>
          <a:latin typeface="Arial" charset="0"/>
          <a:ea typeface="ヒラギノ角ゴ Pro W3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63052"/>
          </a:solidFill>
          <a:latin typeface="Arial" charset="0"/>
          <a:ea typeface="ヒラギノ角ゴ Pro W3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6305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6305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6305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6305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800000"/>
        </a:buClr>
        <a:buFont typeface="Webdings" charset="0"/>
        <a:buChar char="4"/>
        <a:defRPr sz="2800">
          <a:solidFill>
            <a:schemeClr val="tx1"/>
          </a:solidFill>
          <a:latin typeface="+mn-lt"/>
          <a:ea typeface="ヒラギノ角ゴ Pro W3" charset="0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63052"/>
        </a:buClr>
        <a:buFont typeface="Wingdings" charset="0"/>
        <a:buChar char="§"/>
        <a:defRPr sz="2500">
          <a:solidFill>
            <a:schemeClr val="tx1"/>
          </a:solidFill>
          <a:latin typeface="+mn-lt"/>
          <a:ea typeface="ヒラギノ角ゴ Pro W3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800000"/>
        </a:buClr>
        <a:buChar char="•"/>
        <a:defRPr sz="2200">
          <a:solidFill>
            <a:schemeClr val="tx1"/>
          </a:solidFill>
          <a:latin typeface="+mn-lt"/>
          <a:ea typeface="ヒラギノ角ゴ Pro W3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charset="0"/>
        <a:buChar char="ü"/>
        <a:defRPr sz="2000">
          <a:solidFill>
            <a:schemeClr val="tx1"/>
          </a:solidFill>
          <a:latin typeface="+mn-lt"/>
          <a:ea typeface="ヒラギノ角ゴ Pro W3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800000"/>
        </a:buClr>
        <a:buFont typeface="Arial Black" charset="0"/>
        <a:buChar char="►"/>
        <a:defRPr sz="2000">
          <a:solidFill>
            <a:srgbClr val="063052"/>
          </a:solidFill>
          <a:latin typeface="+mn-lt"/>
          <a:ea typeface="ヒラギノ角ゴ Pro W3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800000"/>
        </a:buClr>
        <a:buFont typeface="Arial Black" pitchFamily="34" charset="0"/>
        <a:buChar char="►"/>
        <a:defRPr sz="2000">
          <a:solidFill>
            <a:srgbClr val="063052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800000"/>
        </a:buClr>
        <a:buFont typeface="Arial Black" pitchFamily="34" charset="0"/>
        <a:buChar char="►"/>
        <a:defRPr sz="2000">
          <a:solidFill>
            <a:srgbClr val="063052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800000"/>
        </a:buClr>
        <a:buFont typeface="Arial Black" pitchFamily="34" charset="0"/>
        <a:buChar char="►"/>
        <a:defRPr sz="2000">
          <a:solidFill>
            <a:srgbClr val="063052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800000"/>
        </a:buClr>
        <a:buFont typeface="Arial Black" pitchFamily="34" charset="0"/>
        <a:buChar char="►"/>
        <a:defRPr sz="2000">
          <a:solidFill>
            <a:srgbClr val="06305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7" Type="http://schemas.openxmlformats.org/officeDocument/2006/relationships/image" Target="../media/image8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gif"/><Relationship Id="rId5" Type="http://schemas.openxmlformats.org/officeDocument/2006/relationships/image" Target="../media/image6.gif"/><Relationship Id="rId4" Type="http://schemas.openxmlformats.org/officeDocument/2006/relationships/image" Target="../media/image5.gi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gif"/><Relationship Id="rId4" Type="http://schemas.openxmlformats.org/officeDocument/2006/relationships/image" Target="../media/image1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dirty="0">
                <a:latin typeface="+mn-lt"/>
              </a:rPr>
              <a:t>TOASTMASTERS</a:t>
            </a:r>
            <a:br>
              <a:rPr lang="en-US" dirty="0">
                <a:latin typeface="+mn-lt"/>
              </a:rPr>
            </a:br>
            <a:r>
              <a:rPr lang="en-US" sz="4400" dirty="0">
                <a:latin typeface="+mn-lt"/>
                <a:cs typeface="Calibri" panose="020F0502020204030204" pitchFamily="34" charset="0"/>
              </a:rPr>
              <a:t>PATHWAYS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152400" y="5029200"/>
            <a:ext cx="5141912" cy="609600"/>
          </a:xfrm>
        </p:spPr>
        <p:txBody>
          <a:bodyPr/>
          <a:lstStyle/>
          <a:p>
            <a:r>
              <a:rPr lang="en-US" dirty="0"/>
              <a:t>…your new learning experience.</a:t>
            </a:r>
          </a:p>
        </p:txBody>
      </p:sp>
    </p:spTree>
    <p:extLst>
      <p:ext uri="{BB962C8B-B14F-4D97-AF65-F5344CB8AC3E}">
        <p14:creationId xmlns:p14="http://schemas.microsoft.com/office/powerpoint/2010/main" val="37855613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97694"/>
            <a:ext cx="7922559" cy="1143000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700000"/>
                </a:solidFill>
              </a:rPr>
              <a:t>Introduction to Pathways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94431FD-858E-466F-841F-87DD0CFBB2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6424612"/>
            <a:ext cx="2924175" cy="247650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6EE94A26-6A8A-4FDE-B914-42931E910F97}"/>
              </a:ext>
            </a:extLst>
          </p:cNvPr>
          <p:cNvSpPr txBox="1">
            <a:spLocks/>
          </p:cNvSpPr>
          <p:nvPr/>
        </p:nvSpPr>
        <p:spPr bwMode="auto">
          <a:xfrm>
            <a:off x="2057400" y="2819400"/>
            <a:ext cx="50292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Webdings" charset="0"/>
              <a:buChar char="4"/>
              <a:defRPr sz="2800">
                <a:solidFill>
                  <a:schemeClr val="tx1"/>
                </a:solidFill>
                <a:latin typeface="+mn-lt"/>
                <a:ea typeface="ヒラギノ角ゴ Pro W3" charset="0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63052"/>
              </a:buClr>
              <a:buFont typeface="Wingdings" charset="0"/>
              <a:buChar char="§"/>
              <a:defRPr sz="2500">
                <a:solidFill>
                  <a:schemeClr val="tx1"/>
                </a:solidFill>
                <a:latin typeface="+mn-lt"/>
                <a:ea typeface="ヒラギノ角ゴ Pro W3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Char char="•"/>
              <a:defRPr sz="2200">
                <a:solidFill>
                  <a:schemeClr val="tx1"/>
                </a:solidFill>
                <a:latin typeface="+mn-lt"/>
                <a:ea typeface="ヒラギノ角ゴ Pro W3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buChar char="ü"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charset="0"/>
              <a:buChar char="►"/>
              <a:defRPr sz="2000">
                <a:solidFill>
                  <a:srgbClr val="063052"/>
                </a:solidFill>
                <a:latin typeface="+mn-lt"/>
                <a:ea typeface="ヒラギノ角ゴ Pro W3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sz="2400" kern="0" dirty="0"/>
              <a:t>The New Toastmasters Education</a:t>
            </a:r>
          </a:p>
          <a:p>
            <a:pPr marL="0" indent="0" algn="ctr">
              <a:buNone/>
            </a:pPr>
            <a:r>
              <a:rPr lang="en-US" sz="2400" kern="0" dirty="0"/>
              <a:t>and Leadership Program</a:t>
            </a:r>
          </a:p>
        </p:txBody>
      </p:sp>
    </p:spTree>
    <p:extLst>
      <p:ext uri="{BB962C8B-B14F-4D97-AF65-F5344CB8AC3E}">
        <p14:creationId xmlns:p14="http://schemas.microsoft.com/office/powerpoint/2010/main" val="29112558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97694"/>
            <a:ext cx="7922559" cy="1143000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700000"/>
                </a:solidFill>
              </a:rPr>
              <a:t>Pathways Terms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94431FD-858E-466F-841F-87DD0CFBB2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6424612"/>
            <a:ext cx="2924175" cy="247650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6EE94A26-6A8A-4FDE-B914-42931E910F97}"/>
              </a:ext>
            </a:extLst>
          </p:cNvPr>
          <p:cNvSpPr txBox="1">
            <a:spLocks/>
          </p:cNvSpPr>
          <p:nvPr/>
        </p:nvSpPr>
        <p:spPr bwMode="auto">
          <a:xfrm>
            <a:off x="1980079" y="2209800"/>
            <a:ext cx="50292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Webdings" charset="0"/>
              <a:buChar char="4"/>
              <a:defRPr sz="2800">
                <a:solidFill>
                  <a:schemeClr val="tx1"/>
                </a:solidFill>
                <a:latin typeface="+mn-lt"/>
                <a:ea typeface="ヒラギノ角ゴ Pro W3" charset="0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63052"/>
              </a:buClr>
              <a:buFont typeface="Wingdings" charset="0"/>
              <a:buChar char="§"/>
              <a:defRPr sz="2500">
                <a:solidFill>
                  <a:schemeClr val="tx1"/>
                </a:solidFill>
                <a:latin typeface="+mn-lt"/>
                <a:ea typeface="ヒラギノ角ゴ Pro W3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Char char="•"/>
              <a:defRPr sz="2200">
                <a:solidFill>
                  <a:schemeClr val="tx1"/>
                </a:solidFill>
                <a:latin typeface="+mn-lt"/>
                <a:ea typeface="ヒラギノ角ゴ Pro W3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buChar char="ü"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charset="0"/>
              <a:buChar char="►"/>
              <a:defRPr sz="2000">
                <a:solidFill>
                  <a:srgbClr val="063052"/>
                </a:solidFill>
                <a:latin typeface="+mn-lt"/>
                <a:ea typeface="ヒラギノ角ゴ Pro W3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9pPr>
          </a:lstStyle>
          <a:p>
            <a:r>
              <a:rPr lang="en-US" sz="2400" dirty="0"/>
              <a:t>Assessment</a:t>
            </a:r>
          </a:p>
          <a:p>
            <a:r>
              <a:rPr lang="en-US" sz="2400" dirty="0"/>
              <a:t>Navigator</a:t>
            </a:r>
          </a:p>
          <a:p>
            <a:r>
              <a:rPr lang="en-US" sz="2400" dirty="0"/>
              <a:t>Base Camp</a:t>
            </a:r>
          </a:p>
          <a:p>
            <a:r>
              <a:rPr lang="en-US" sz="2400" dirty="0"/>
              <a:t>Base Camp Manager</a:t>
            </a:r>
          </a:p>
          <a:p>
            <a:r>
              <a:rPr lang="en-US" sz="2400" dirty="0"/>
              <a:t>Core Competencies</a:t>
            </a:r>
          </a:p>
          <a:p>
            <a:r>
              <a:rPr lang="en-US" sz="2400" dirty="0"/>
              <a:t>Paths</a:t>
            </a:r>
          </a:p>
          <a:p>
            <a:r>
              <a:rPr lang="en-US" sz="2400" dirty="0"/>
              <a:t>Levels</a:t>
            </a:r>
          </a:p>
          <a:p>
            <a:r>
              <a:rPr lang="en-US" sz="2400" dirty="0"/>
              <a:t>Projects (required and elective) </a:t>
            </a:r>
          </a:p>
        </p:txBody>
      </p:sp>
    </p:spTree>
    <p:extLst>
      <p:ext uri="{BB962C8B-B14F-4D97-AF65-F5344CB8AC3E}">
        <p14:creationId xmlns:p14="http://schemas.microsoft.com/office/powerpoint/2010/main" val="42851399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16744"/>
            <a:ext cx="7922559" cy="1143000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700000"/>
                </a:solidFill>
              </a:rPr>
              <a:t>Definitions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94431FD-858E-466F-841F-87DD0CFBB2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6424612"/>
            <a:ext cx="2924175" cy="247650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6EE94A26-6A8A-4FDE-B914-42931E910F97}"/>
              </a:ext>
            </a:extLst>
          </p:cNvPr>
          <p:cNvSpPr txBox="1">
            <a:spLocks/>
          </p:cNvSpPr>
          <p:nvPr/>
        </p:nvSpPr>
        <p:spPr bwMode="auto">
          <a:xfrm>
            <a:off x="2979224" y="2286000"/>
            <a:ext cx="3030911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Webdings" charset="0"/>
              <a:buChar char="4"/>
              <a:defRPr sz="2800">
                <a:solidFill>
                  <a:schemeClr val="tx1"/>
                </a:solidFill>
                <a:latin typeface="+mn-lt"/>
                <a:ea typeface="ヒラギノ角ゴ Pro W3" charset="0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63052"/>
              </a:buClr>
              <a:buFont typeface="Wingdings" charset="0"/>
              <a:buChar char="§"/>
              <a:defRPr sz="2500">
                <a:solidFill>
                  <a:schemeClr val="tx1"/>
                </a:solidFill>
                <a:latin typeface="+mn-lt"/>
                <a:ea typeface="ヒラギノ角ゴ Pro W3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Char char="•"/>
              <a:defRPr sz="2200">
                <a:solidFill>
                  <a:schemeClr val="tx1"/>
                </a:solidFill>
                <a:latin typeface="+mn-lt"/>
                <a:ea typeface="ヒラギノ角ゴ Pro W3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buChar char="ü"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charset="0"/>
              <a:buChar char="►"/>
              <a:defRPr sz="2000">
                <a:solidFill>
                  <a:srgbClr val="063052"/>
                </a:solidFill>
                <a:latin typeface="+mn-lt"/>
                <a:ea typeface="ヒラギノ角ゴ Pro W3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dirty="0">
                <a:solidFill>
                  <a:srgbClr val="004062"/>
                </a:solidFill>
                <a:latin typeface="Unpact" pitchFamily="2" charset="0"/>
              </a:rPr>
              <a:t>ASSESSMENT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0459E7C-2FD4-4E12-828B-B01AFE8ED74F}"/>
              </a:ext>
            </a:extLst>
          </p:cNvPr>
          <p:cNvSpPr txBox="1">
            <a:spLocks/>
          </p:cNvSpPr>
          <p:nvPr/>
        </p:nvSpPr>
        <p:spPr bwMode="auto">
          <a:xfrm>
            <a:off x="2246219" y="3657600"/>
            <a:ext cx="4496921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Webdings" charset="0"/>
              <a:buChar char="4"/>
              <a:defRPr sz="2800">
                <a:solidFill>
                  <a:schemeClr val="tx1"/>
                </a:solidFill>
                <a:latin typeface="+mn-lt"/>
                <a:ea typeface="ヒラギノ角ゴ Pro W3" charset="0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63052"/>
              </a:buClr>
              <a:buFont typeface="Wingdings" charset="0"/>
              <a:buChar char="§"/>
              <a:defRPr sz="2500">
                <a:solidFill>
                  <a:schemeClr val="tx1"/>
                </a:solidFill>
                <a:latin typeface="+mn-lt"/>
                <a:ea typeface="ヒラギノ角ゴ Pro W3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Char char="•"/>
              <a:defRPr sz="2200">
                <a:solidFill>
                  <a:schemeClr val="tx1"/>
                </a:solidFill>
                <a:latin typeface="+mn-lt"/>
                <a:ea typeface="ヒラギノ角ゴ Pro W3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buChar char="ü"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charset="0"/>
              <a:buChar char="►"/>
              <a:defRPr sz="2000">
                <a:solidFill>
                  <a:srgbClr val="063052"/>
                </a:solidFill>
                <a:latin typeface="+mn-lt"/>
                <a:ea typeface="ヒラギノ角ゴ Pro W3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9pPr>
          </a:lstStyle>
          <a:p>
            <a:r>
              <a:rPr lang="en-US" sz="2400" dirty="0"/>
              <a:t>Online tool</a:t>
            </a:r>
          </a:p>
          <a:p>
            <a:r>
              <a:rPr lang="en-US" sz="2400" dirty="0"/>
              <a:t>Answer a series of questions</a:t>
            </a:r>
          </a:p>
          <a:p>
            <a:r>
              <a:rPr lang="en-US" sz="2400" dirty="0"/>
              <a:t>Helps identify your path</a:t>
            </a:r>
          </a:p>
        </p:txBody>
      </p:sp>
    </p:spTree>
    <p:extLst>
      <p:ext uri="{BB962C8B-B14F-4D97-AF65-F5344CB8AC3E}">
        <p14:creationId xmlns:p14="http://schemas.microsoft.com/office/powerpoint/2010/main" val="41707448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16744"/>
            <a:ext cx="7922559" cy="1143000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700000"/>
                </a:solidFill>
              </a:rPr>
              <a:t>Definitions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94431FD-858E-466F-841F-87DD0CFBB2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6424612"/>
            <a:ext cx="2924175" cy="247650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6EE94A26-6A8A-4FDE-B914-42931E910F97}"/>
              </a:ext>
            </a:extLst>
          </p:cNvPr>
          <p:cNvSpPr txBox="1">
            <a:spLocks/>
          </p:cNvSpPr>
          <p:nvPr/>
        </p:nvSpPr>
        <p:spPr bwMode="auto">
          <a:xfrm>
            <a:off x="3169724" y="2286000"/>
            <a:ext cx="2649911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Webdings" charset="0"/>
              <a:buChar char="4"/>
              <a:defRPr sz="2800">
                <a:solidFill>
                  <a:schemeClr val="tx1"/>
                </a:solidFill>
                <a:latin typeface="+mn-lt"/>
                <a:ea typeface="ヒラギノ角ゴ Pro W3" charset="0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63052"/>
              </a:buClr>
              <a:buFont typeface="Wingdings" charset="0"/>
              <a:buChar char="§"/>
              <a:defRPr sz="2500">
                <a:solidFill>
                  <a:schemeClr val="tx1"/>
                </a:solidFill>
                <a:latin typeface="+mn-lt"/>
                <a:ea typeface="ヒラギノ角ゴ Pro W3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Char char="•"/>
              <a:defRPr sz="2200">
                <a:solidFill>
                  <a:schemeClr val="tx1"/>
                </a:solidFill>
                <a:latin typeface="+mn-lt"/>
                <a:ea typeface="ヒラギノ角ゴ Pro W3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buChar char="ü"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charset="0"/>
              <a:buChar char="►"/>
              <a:defRPr sz="2000">
                <a:solidFill>
                  <a:srgbClr val="063052"/>
                </a:solidFill>
                <a:latin typeface="+mn-lt"/>
                <a:ea typeface="ヒラギノ角ゴ Pro W3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dirty="0">
                <a:solidFill>
                  <a:srgbClr val="004062"/>
                </a:solidFill>
                <a:latin typeface="Unpact" pitchFamily="2" charset="0"/>
              </a:rPr>
              <a:t>NAVIGATOR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0459E7C-2FD4-4E12-828B-B01AFE8ED74F}"/>
              </a:ext>
            </a:extLst>
          </p:cNvPr>
          <p:cNvSpPr txBox="1">
            <a:spLocks/>
          </p:cNvSpPr>
          <p:nvPr/>
        </p:nvSpPr>
        <p:spPr bwMode="auto">
          <a:xfrm>
            <a:off x="2246219" y="3657600"/>
            <a:ext cx="4496921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Webdings" charset="0"/>
              <a:buChar char="4"/>
              <a:defRPr sz="2800">
                <a:solidFill>
                  <a:schemeClr val="tx1"/>
                </a:solidFill>
                <a:latin typeface="+mn-lt"/>
                <a:ea typeface="ヒラギノ角ゴ Pro W3" charset="0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63052"/>
              </a:buClr>
              <a:buFont typeface="Wingdings" charset="0"/>
              <a:buChar char="§"/>
              <a:defRPr sz="2500">
                <a:solidFill>
                  <a:schemeClr val="tx1"/>
                </a:solidFill>
                <a:latin typeface="+mn-lt"/>
                <a:ea typeface="ヒラギノ角ゴ Pro W3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Char char="•"/>
              <a:defRPr sz="2200">
                <a:solidFill>
                  <a:schemeClr val="tx1"/>
                </a:solidFill>
                <a:latin typeface="+mn-lt"/>
                <a:ea typeface="ヒラギノ角ゴ Pro W3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buChar char="ü"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charset="0"/>
              <a:buChar char="►"/>
              <a:defRPr sz="2000">
                <a:solidFill>
                  <a:srgbClr val="063052"/>
                </a:solidFill>
                <a:latin typeface="+mn-lt"/>
                <a:ea typeface="ヒラギノ角ゴ Pro W3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9pPr>
          </a:lstStyle>
          <a:p>
            <a:r>
              <a:rPr lang="en-US" sz="2400" dirty="0"/>
              <a:t>Online tool</a:t>
            </a:r>
          </a:p>
          <a:p>
            <a:r>
              <a:rPr lang="en-US" sz="2400" dirty="0"/>
              <a:t>Answer a series of questions</a:t>
            </a:r>
          </a:p>
          <a:p>
            <a:r>
              <a:rPr lang="en-US" sz="2400" dirty="0"/>
              <a:t>Helps identify your path</a:t>
            </a:r>
          </a:p>
          <a:p>
            <a:r>
              <a:rPr lang="en-US" sz="2400" dirty="0"/>
              <a:t>22 page booklet</a:t>
            </a:r>
          </a:p>
        </p:txBody>
      </p:sp>
    </p:spTree>
    <p:extLst>
      <p:ext uri="{BB962C8B-B14F-4D97-AF65-F5344CB8AC3E}">
        <p14:creationId xmlns:p14="http://schemas.microsoft.com/office/powerpoint/2010/main" val="10853846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84979" y="616744"/>
            <a:ext cx="2819401" cy="1143000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700000"/>
                </a:solidFill>
              </a:rPr>
              <a:t>Definitions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94431FD-858E-466F-841F-87DD0CFBB2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6424612"/>
            <a:ext cx="2924175" cy="247650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6EE94A26-6A8A-4FDE-B914-42931E910F97}"/>
              </a:ext>
            </a:extLst>
          </p:cNvPr>
          <p:cNvSpPr txBox="1">
            <a:spLocks/>
          </p:cNvSpPr>
          <p:nvPr/>
        </p:nvSpPr>
        <p:spPr bwMode="auto">
          <a:xfrm>
            <a:off x="3169724" y="2286000"/>
            <a:ext cx="2649911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Webdings" charset="0"/>
              <a:buChar char="4"/>
              <a:defRPr sz="2800">
                <a:solidFill>
                  <a:schemeClr val="tx1"/>
                </a:solidFill>
                <a:latin typeface="+mn-lt"/>
                <a:ea typeface="ヒラギノ角ゴ Pro W3" charset="0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63052"/>
              </a:buClr>
              <a:buFont typeface="Wingdings" charset="0"/>
              <a:buChar char="§"/>
              <a:defRPr sz="2500">
                <a:solidFill>
                  <a:schemeClr val="tx1"/>
                </a:solidFill>
                <a:latin typeface="+mn-lt"/>
                <a:ea typeface="ヒラギノ角ゴ Pro W3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Char char="•"/>
              <a:defRPr sz="2200">
                <a:solidFill>
                  <a:schemeClr val="tx1"/>
                </a:solidFill>
                <a:latin typeface="+mn-lt"/>
                <a:ea typeface="ヒラギノ角ゴ Pro W3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buChar char="ü"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charset="0"/>
              <a:buChar char="►"/>
              <a:defRPr sz="2000">
                <a:solidFill>
                  <a:srgbClr val="063052"/>
                </a:solidFill>
                <a:latin typeface="+mn-lt"/>
                <a:ea typeface="ヒラギノ角ゴ Pro W3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solidFill>
                  <a:srgbClr val="171753"/>
                </a:solidFill>
                <a:latin typeface="Unpact" pitchFamily="2" charset="0"/>
              </a:rPr>
              <a:t>BASE CAMP</a:t>
            </a:r>
            <a:endParaRPr lang="en-US" dirty="0">
              <a:solidFill>
                <a:srgbClr val="171753"/>
              </a:solidFill>
              <a:latin typeface="Unpact" pitchFamily="2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0459E7C-2FD4-4E12-828B-B01AFE8ED74F}"/>
              </a:ext>
            </a:extLst>
          </p:cNvPr>
          <p:cNvSpPr txBox="1">
            <a:spLocks/>
          </p:cNvSpPr>
          <p:nvPr/>
        </p:nvSpPr>
        <p:spPr bwMode="auto">
          <a:xfrm>
            <a:off x="1294279" y="3581400"/>
            <a:ext cx="64008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Webdings" charset="0"/>
              <a:buChar char="4"/>
              <a:defRPr sz="2800">
                <a:solidFill>
                  <a:schemeClr val="tx1"/>
                </a:solidFill>
                <a:latin typeface="+mn-lt"/>
                <a:ea typeface="ヒラギノ角ゴ Pro W3" charset="0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63052"/>
              </a:buClr>
              <a:buFont typeface="Wingdings" charset="0"/>
              <a:buChar char="§"/>
              <a:defRPr sz="2500">
                <a:solidFill>
                  <a:schemeClr val="tx1"/>
                </a:solidFill>
                <a:latin typeface="+mn-lt"/>
                <a:ea typeface="ヒラギノ角ゴ Pro W3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Char char="•"/>
              <a:defRPr sz="2200">
                <a:solidFill>
                  <a:schemeClr val="tx1"/>
                </a:solidFill>
                <a:latin typeface="+mn-lt"/>
                <a:ea typeface="ヒラギノ角ゴ Pro W3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buChar char="ü"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charset="0"/>
              <a:buChar char="►"/>
              <a:defRPr sz="2000">
                <a:solidFill>
                  <a:srgbClr val="063052"/>
                </a:solidFill>
                <a:latin typeface="+mn-lt"/>
                <a:ea typeface="ヒラギノ角ゴ Pro W3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9pPr>
          </a:lstStyle>
          <a:p>
            <a:r>
              <a:rPr lang="en-US" sz="2400" dirty="0"/>
              <a:t>Gateway to Pathways</a:t>
            </a:r>
          </a:p>
          <a:p>
            <a:r>
              <a:rPr lang="en-US" sz="2400" dirty="0"/>
              <a:t>Here is where you work on projects</a:t>
            </a:r>
          </a:p>
          <a:p>
            <a:r>
              <a:rPr lang="en-US" sz="2400" dirty="0"/>
              <a:t>Has videos, quizzes, interactive activities and more</a:t>
            </a:r>
            <a:br>
              <a:rPr lang="en-US" sz="2400" dirty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147242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4479" y="1013222"/>
            <a:ext cx="3505201" cy="533400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700000"/>
                </a:solidFill>
              </a:rPr>
              <a:t>Definitions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94431FD-858E-466F-841F-87DD0CFBB2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6424612"/>
            <a:ext cx="2924175" cy="247650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6EE94A26-6A8A-4FDE-B914-42931E910F97}"/>
              </a:ext>
            </a:extLst>
          </p:cNvPr>
          <p:cNvSpPr txBox="1">
            <a:spLocks/>
          </p:cNvSpPr>
          <p:nvPr/>
        </p:nvSpPr>
        <p:spPr bwMode="auto">
          <a:xfrm>
            <a:off x="2208679" y="1752600"/>
            <a:ext cx="48768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Webdings" charset="0"/>
              <a:buChar char="4"/>
              <a:defRPr sz="2800">
                <a:solidFill>
                  <a:schemeClr val="tx1"/>
                </a:solidFill>
                <a:latin typeface="+mn-lt"/>
                <a:ea typeface="ヒラギノ角ゴ Pro W3" charset="0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63052"/>
              </a:buClr>
              <a:buFont typeface="Wingdings" charset="0"/>
              <a:buChar char="§"/>
              <a:defRPr sz="2500">
                <a:solidFill>
                  <a:schemeClr val="tx1"/>
                </a:solidFill>
                <a:latin typeface="+mn-lt"/>
                <a:ea typeface="ヒラギノ角ゴ Pro W3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Char char="•"/>
              <a:defRPr sz="2200">
                <a:solidFill>
                  <a:schemeClr val="tx1"/>
                </a:solidFill>
                <a:latin typeface="+mn-lt"/>
                <a:ea typeface="ヒラギノ角ゴ Pro W3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buChar char="ü"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charset="0"/>
              <a:buChar char="►"/>
              <a:defRPr sz="2000">
                <a:solidFill>
                  <a:srgbClr val="063052"/>
                </a:solidFill>
                <a:latin typeface="+mn-lt"/>
                <a:ea typeface="ヒラギノ角ゴ Pro W3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solidFill>
                  <a:srgbClr val="171753"/>
                </a:solidFill>
                <a:latin typeface="Unpact" pitchFamily="2" charset="0"/>
              </a:rPr>
              <a:t>BASE CAMP MANAGER</a:t>
            </a:r>
            <a:endParaRPr lang="en-US" dirty="0">
              <a:solidFill>
                <a:srgbClr val="171753"/>
              </a:solidFill>
              <a:latin typeface="Unpact" pitchFamily="2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0459E7C-2FD4-4E12-828B-B01AFE8ED74F}"/>
              </a:ext>
            </a:extLst>
          </p:cNvPr>
          <p:cNvSpPr txBox="1">
            <a:spLocks/>
          </p:cNvSpPr>
          <p:nvPr/>
        </p:nvSpPr>
        <p:spPr bwMode="auto">
          <a:xfrm>
            <a:off x="685800" y="2590800"/>
            <a:ext cx="7922559" cy="3421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Webdings" charset="0"/>
              <a:buChar char="4"/>
              <a:defRPr sz="2800">
                <a:solidFill>
                  <a:schemeClr val="tx1"/>
                </a:solidFill>
                <a:latin typeface="+mn-lt"/>
                <a:ea typeface="ヒラギノ角ゴ Pro W3" charset="0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63052"/>
              </a:buClr>
              <a:buFont typeface="Wingdings" charset="0"/>
              <a:buChar char="§"/>
              <a:defRPr sz="2500">
                <a:solidFill>
                  <a:schemeClr val="tx1"/>
                </a:solidFill>
                <a:latin typeface="+mn-lt"/>
                <a:ea typeface="ヒラギノ角ゴ Pro W3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Char char="•"/>
              <a:defRPr sz="2200">
                <a:solidFill>
                  <a:schemeClr val="tx1"/>
                </a:solidFill>
                <a:latin typeface="+mn-lt"/>
                <a:ea typeface="ヒラギノ角ゴ Pro W3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buChar char="ü"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charset="0"/>
              <a:buChar char="►"/>
              <a:defRPr sz="2000">
                <a:solidFill>
                  <a:srgbClr val="063052"/>
                </a:solidFill>
                <a:latin typeface="+mn-lt"/>
                <a:ea typeface="ヒラギノ角ゴ Pro W3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9pPr>
          </a:lstStyle>
          <a:p>
            <a:r>
              <a:rPr lang="en-US" sz="2400" dirty="0"/>
              <a:t>Can be the Educational Vice President, Secretary or President</a:t>
            </a:r>
          </a:p>
          <a:p>
            <a:r>
              <a:rPr lang="en-US" sz="2400" dirty="0"/>
              <a:t>Will receive emails about members completion and need to respond promptly</a:t>
            </a:r>
          </a:p>
          <a:p>
            <a:r>
              <a:rPr lang="en-US" sz="2400" dirty="0"/>
              <a:t>Verify completion for members working with printed materials</a:t>
            </a:r>
          </a:p>
          <a:p>
            <a:r>
              <a:rPr lang="en-US" sz="2400" dirty="0"/>
              <a:t>Approve external training (fulfilling requirements outside of the club)</a:t>
            </a:r>
          </a:p>
          <a:p>
            <a:r>
              <a:rPr lang="en-US" sz="2400" dirty="0"/>
              <a:t>Track Progress</a:t>
            </a:r>
            <a:br>
              <a:rPr lang="en-US" dirty="0"/>
            </a:br>
            <a:br>
              <a:rPr lang="en-US" sz="2400" dirty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474898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16744"/>
            <a:ext cx="7922559" cy="1143000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700000"/>
                </a:solidFill>
              </a:rPr>
              <a:t>Definitions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94431FD-858E-466F-841F-87DD0CFBB2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6424612"/>
            <a:ext cx="2924175" cy="247650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6EE94A26-6A8A-4FDE-B914-42931E910F97}"/>
              </a:ext>
            </a:extLst>
          </p:cNvPr>
          <p:cNvSpPr txBox="1">
            <a:spLocks/>
          </p:cNvSpPr>
          <p:nvPr/>
        </p:nvSpPr>
        <p:spPr bwMode="auto">
          <a:xfrm>
            <a:off x="1905000" y="2286000"/>
            <a:ext cx="5181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Webdings" charset="0"/>
              <a:buChar char="4"/>
              <a:defRPr sz="2800">
                <a:solidFill>
                  <a:schemeClr val="tx1"/>
                </a:solidFill>
                <a:latin typeface="+mn-lt"/>
                <a:ea typeface="ヒラギノ角ゴ Pro W3" charset="0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63052"/>
              </a:buClr>
              <a:buFont typeface="Wingdings" charset="0"/>
              <a:buChar char="§"/>
              <a:defRPr sz="2500">
                <a:solidFill>
                  <a:schemeClr val="tx1"/>
                </a:solidFill>
                <a:latin typeface="+mn-lt"/>
                <a:ea typeface="ヒラギノ角ゴ Pro W3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Char char="•"/>
              <a:defRPr sz="2200">
                <a:solidFill>
                  <a:schemeClr val="tx1"/>
                </a:solidFill>
                <a:latin typeface="+mn-lt"/>
                <a:ea typeface="ヒラギノ角ゴ Pro W3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buChar char="ü"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charset="0"/>
              <a:buChar char="►"/>
              <a:defRPr sz="2000">
                <a:solidFill>
                  <a:srgbClr val="063052"/>
                </a:solidFill>
                <a:latin typeface="+mn-lt"/>
                <a:ea typeface="ヒラギノ角ゴ Pro W3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solidFill>
                  <a:srgbClr val="171753"/>
                </a:solidFill>
                <a:latin typeface="Unpact" pitchFamily="2" charset="0"/>
              </a:rPr>
              <a:t>CORE COMPENTENCIES</a:t>
            </a:r>
            <a:endParaRPr lang="en-US" dirty="0">
              <a:solidFill>
                <a:srgbClr val="171753"/>
              </a:solidFill>
              <a:latin typeface="Unpact" pitchFamily="2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0459E7C-2FD4-4E12-828B-B01AFE8ED74F}"/>
              </a:ext>
            </a:extLst>
          </p:cNvPr>
          <p:cNvSpPr txBox="1">
            <a:spLocks/>
          </p:cNvSpPr>
          <p:nvPr/>
        </p:nvSpPr>
        <p:spPr bwMode="auto">
          <a:xfrm>
            <a:off x="533400" y="3352800"/>
            <a:ext cx="7922559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Webdings" charset="0"/>
              <a:buChar char="4"/>
              <a:defRPr sz="2800">
                <a:solidFill>
                  <a:schemeClr val="tx1"/>
                </a:solidFill>
                <a:latin typeface="+mn-lt"/>
                <a:ea typeface="ヒラギノ角ゴ Pro W3" charset="0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63052"/>
              </a:buClr>
              <a:buFont typeface="Wingdings" charset="0"/>
              <a:buChar char="§"/>
              <a:defRPr sz="2500">
                <a:solidFill>
                  <a:schemeClr val="tx1"/>
                </a:solidFill>
                <a:latin typeface="+mn-lt"/>
                <a:ea typeface="ヒラギノ角ゴ Pro W3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Char char="•"/>
              <a:defRPr sz="2200">
                <a:solidFill>
                  <a:schemeClr val="tx1"/>
                </a:solidFill>
                <a:latin typeface="+mn-lt"/>
                <a:ea typeface="ヒラギノ角ゴ Pro W3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buChar char="ü"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charset="0"/>
              <a:buChar char="►"/>
              <a:defRPr sz="2000">
                <a:solidFill>
                  <a:srgbClr val="063052"/>
                </a:solidFill>
                <a:latin typeface="+mn-lt"/>
                <a:ea typeface="ヒラギノ角ゴ Pro W3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9pPr>
          </a:lstStyle>
          <a:p>
            <a:r>
              <a:rPr lang="en-US" sz="2400" dirty="0"/>
              <a:t>Core competencies were identified by the Board of Directors</a:t>
            </a:r>
          </a:p>
          <a:p>
            <a:r>
              <a:rPr lang="en-US" sz="2400" dirty="0"/>
              <a:t>The primary core competencies represented in each path are listed in order of emphasis to the selected path</a:t>
            </a:r>
          </a:p>
        </p:txBody>
      </p:sp>
    </p:spTree>
    <p:extLst>
      <p:ext uri="{BB962C8B-B14F-4D97-AF65-F5344CB8AC3E}">
        <p14:creationId xmlns:p14="http://schemas.microsoft.com/office/powerpoint/2010/main" val="22144601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16744"/>
            <a:ext cx="7922559" cy="1143000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700000"/>
                </a:solidFill>
              </a:rPr>
              <a:t>Definitions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94431FD-858E-466F-841F-87DD0CFBB2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6424612"/>
            <a:ext cx="2924175" cy="247650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6EE94A26-6A8A-4FDE-B914-42931E910F97}"/>
              </a:ext>
            </a:extLst>
          </p:cNvPr>
          <p:cNvSpPr txBox="1">
            <a:spLocks/>
          </p:cNvSpPr>
          <p:nvPr/>
        </p:nvSpPr>
        <p:spPr bwMode="auto">
          <a:xfrm>
            <a:off x="3046879" y="2057400"/>
            <a:ext cx="2895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Webdings" charset="0"/>
              <a:buChar char="4"/>
              <a:defRPr sz="2800">
                <a:solidFill>
                  <a:schemeClr val="tx1"/>
                </a:solidFill>
                <a:latin typeface="+mn-lt"/>
                <a:ea typeface="ヒラギノ角ゴ Pro W3" charset="0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63052"/>
              </a:buClr>
              <a:buFont typeface="Wingdings" charset="0"/>
              <a:buChar char="§"/>
              <a:defRPr sz="2500">
                <a:solidFill>
                  <a:schemeClr val="tx1"/>
                </a:solidFill>
                <a:latin typeface="+mn-lt"/>
                <a:ea typeface="ヒラギノ角ゴ Pro W3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Char char="•"/>
              <a:defRPr sz="2200">
                <a:solidFill>
                  <a:schemeClr val="tx1"/>
                </a:solidFill>
                <a:latin typeface="+mn-lt"/>
                <a:ea typeface="ヒラギノ角ゴ Pro W3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buChar char="ü"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charset="0"/>
              <a:buChar char="►"/>
              <a:defRPr sz="2000">
                <a:solidFill>
                  <a:srgbClr val="063052"/>
                </a:solidFill>
                <a:latin typeface="+mn-lt"/>
                <a:ea typeface="ヒラギノ角ゴ Pro W3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solidFill>
                  <a:srgbClr val="171753"/>
                </a:solidFill>
                <a:latin typeface="Unpact" pitchFamily="2" charset="0"/>
              </a:rPr>
              <a:t>PATHWAYS</a:t>
            </a:r>
            <a:endParaRPr lang="en-US" dirty="0">
              <a:solidFill>
                <a:srgbClr val="171753"/>
              </a:solidFill>
              <a:latin typeface="Unpact" pitchFamily="2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0459E7C-2FD4-4E12-828B-B01AFE8ED74F}"/>
              </a:ext>
            </a:extLst>
          </p:cNvPr>
          <p:cNvSpPr txBox="1">
            <a:spLocks/>
          </p:cNvSpPr>
          <p:nvPr/>
        </p:nvSpPr>
        <p:spPr bwMode="auto">
          <a:xfrm>
            <a:off x="533400" y="3124200"/>
            <a:ext cx="7922559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Webdings" charset="0"/>
              <a:buChar char="4"/>
              <a:defRPr sz="2800">
                <a:solidFill>
                  <a:schemeClr val="tx1"/>
                </a:solidFill>
                <a:latin typeface="+mn-lt"/>
                <a:ea typeface="ヒラギノ角ゴ Pro W3" charset="0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63052"/>
              </a:buClr>
              <a:buFont typeface="Wingdings" charset="0"/>
              <a:buChar char="§"/>
              <a:defRPr sz="2500">
                <a:solidFill>
                  <a:schemeClr val="tx1"/>
                </a:solidFill>
                <a:latin typeface="+mn-lt"/>
                <a:ea typeface="ヒラギノ角ゴ Pro W3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Char char="•"/>
              <a:defRPr sz="2200">
                <a:solidFill>
                  <a:schemeClr val="tx1"/>
                </a:solidFill>
                <a:latin typeface="+mn-lt"/>
                <a:ea typeface="ヒラギノ角ゴ Pro W3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buChar char="ü"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charset="0"/>
              <a:buChar char="►"/>
              <a:defRPr sz="2000">
                <a:solidFill>
                  <a:srgbClr val="063052"/>
                </a:solidFill>
                <a:latin typeface="+mn-lt"/>
                <a:ea typeface="ヒラギノ角ゴ Pro W3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9pPr>
          </a:lstStyle>
          <a:p>
            <a:r>
              <a:rPr lang="en-US" sz="2400" dirty="0"/>
              <a:t>Pathways is a modernized learning experience suited to our changing global society. </a:t>
            </a:r>
          </a:p>
          <a:p>
            <a:r>
              <a:rPr lang="en-US" sz="2400" dirty="0"/>
              <a:t>It offers you more benefits and more opportunities to learn, grow and meet personal and professional goals</a:t>
            </a:r>
          </a:p>
          <a:p>
            <a:r>
              <a:rPr lang="en-US" sz="2400" dirty="0"/>
              <a:t>There are currently 10 Paths and more will be developed in the future</a:t>
            </a:r>
            <a:br>
              <a:rPr lang="en-US" sz="2400" dirty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619622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16744"/>
            <a:ext cx="7922559" cy="1143000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700000"/>
                </a:solidFill>
              </a:rPr>
              <a:t>Definitions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94431FD-858E-466F-841F-87DD0CFBB2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6424612"/>
            <a:ext cx="2924175" cy="247650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6EE94A26-6A8A-4FDE-B914-42931E910F97}"/>
              </a:ext>
            </a:extLst>
          </p:cNvPr>
          <p:cNvSpPr txBox="1">
            <a:spLocks/>
          </p:cNvSpPr>
          <p:nvPr/>
        </p:nvSpPr>
        <p:spPr bwMode="auto">
          <a:xfrm>
            <a:off x="1713379" y="1905000"/>
            <a:ext cx="5562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Webdings" charset="0"/>
              <a:buChar char="4"/>
              <a:defRPr sz="2800">
                <a:solidFill>
                  <a:schemeClr val="tx1"/>
                </a:solidFill>
                <a:latin typeface="+mn-lt"/>
                <a:ea typeface="ヒラギノ角ゴ Pro W3" charset="0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63052"/>
              </a:buClr>
              <a:buFont typeface="Wingdings" charset="0"/>
              <a:buChar char="§"/>
              <a:defRPr sz="2500">
                <a:solidFill>
                  <a:schemeClr val="tx1"/>
                </a:solidFill>
                <a:latin typeface="+mn-lt"/>
                <a:ea typeface="ヒラギノ角ゴ Pro W3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Char char="•"/>
              <a:defRPr sz="2200">
                <a:solidFill>
                  <a:schemeClr val="tx1"/>
                </a:solidFill>
                <a:latin typeface="+mn-lt"/>
                <a:ea typeface="ヒラギノ角ゴ Pro W3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buChar char="ü"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charset="0"/>
              <a:buChar char="►"/>
              <a:defRPr sz="2000">
                <a:solidFill>
                  <a:srgbClr val="063052"/>
                </a:solidFill>
                <a:latin typeface="+mn-lt"/>
                <a:ea typeface="ヒラギノ角ゴ Pro W3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solidFill>
                  <a:srgbClr val="003366"/>
                </a:solidFill>
                <a:latin typeface="Unpact" pitchFamily="2" charset="0"/>
              </a:rPr>
              <a:t>LEVELS WITHIN EACH PATH</a:t>
            </a:r>
            <a:endParaRPr lang="en-US" dirty="0">
              <a:solidFill>
                <a:srgbClr val="003366"/>
              </a:solidFill>
              <a:latin typeface="Unpact" pitchFamily="2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0459E7C-2FD4-4E12-828B-B01AFE8ED74F}"/>
              </a:ext>
            </a:extLst>
          </p:cNvPr>
          <p:cNvSpPr txBox="1">
            <a:spLocks/>
          </p:cNvSpPr>
          <p:nvPr/>
        </p:nvSpPr>
        <p:spPr bwMode="auto">
          <a:xfrm>
            <a:off x="1751479" y="2703250"/>
            <a:ext cx="5486400" cy="3538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Webdings" charset="0"/>
              <a:buChar char="4"/>
              <a:defRPr sz="2800">
                <a:solidFill>
                  <a:schemeClr val="tx1"/>
                </a:solidFill>
                <a:latin typeface="+mn-lt"/>
                <a:ea typeface="ヒラギノ角ゴ Pro W3" charset="0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63052"/>
              </a:buClr>
              <a:buFont typeface="Wingdings" charset="0"/>
              <a:buChar char="§"/>
              <a:defRPr sz="2500">
                <a:solidFill>
                  <a:schemeClr val="tx1"/>
                </a:solidFill>
                <a:latin typeface="+mn-lt"/>
                <a:ea typeface="ヒラギノ角ゴ Pro W3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Char char="•"/>
              <a:defRPr sz="2200">
                <a:solidFill>
                  <a:schemeClr val="tx1"/>
                </a:solidFill>
                <a:latin typeface="+mn-lt"/>
                <a:ea typeface="ヒラギノ角ゴ Pro W3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buChar char="ü"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charset="0"/>
              <a:buChar char="►"/>
              <a:defRPr sz="2000">
                <a:solidFill>
                  <a:srgbClr val="063052"/>
                </a:solidFill>
                <a:latin typeface="+mn-lt"/>
                <a:ea typeface="ヒラギノ角ゴ Pro W3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9pPr>
          </a:lstStyle>
          <a:p>
            <a:r>
              <a:rPr lang="en-US" sz="2400" dirty="0"/>
              <a:t>Level 1: Mastering Fundamentals</a:t>
            </a:r>
          </a:p>
          <a:p>
            <a:endParaRPr lang="en-US" sz="1400" dirty="0"/>
          </a:p>
          <a:p>
            <a:r>
              <a:rPr lang="en-US" sz="2400" dirty="0"/>
              <a:t>Level 2: Learning Your Style</a:t>
            </a:r>
          </a:p>
          <a:p>
            <a:endParaRPr lang="en-US" sz="1400" dirty="0"/>
          </a:p>
          <a:p>
            <a:r>
              <a:rPr lang="en-US" sz="2400" dirty="0"/>
              <a:t>Level 3: Increasing Knowledge</a:t>
            </a:r>
          </a:p>
          <a:p>
            <a:endParaRPr lang="en-US" sz="1400" dirty="0"/>
          </a:p>
          <a:p>
            <a:r>
              <a:rPr lang="en-US" sz="2400" dirty="0"/>
              <a:t>Level 4: Building Skills</a:t>
            </a:r>
          </a:p>
          <a:p>
            <a:endParaRPr lang="en-US" sz="1400" dirty="0"/>
          </a:p>
          <a:p>
            <a:r>
              <a:rPr lang="en-US" sz="2400" dirty="0"/>
              <a:t>Level 5: Demonstrating Expertise</a:t>
            </a:r>
            <a:br>
              <a:rPr lang="en-US" sz="2400" dirty="0"/>
            </a:br>
            <a:endParaRPr lang="en-US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DF82730-19AC-467B-9192-8F7DE75638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547" y="2667000"/>
            <a:ext cx="685800" cy="6858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E02DC67-5BD4-493D-9A16-D2496EDF6B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547" y="3352800"/>
            <a:ext cx="685800" cy="6858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F2CABE8-F8FB-4678-8E56-3702A00179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547" y="4036750"/>
            <a:ext cx="685800" cy="6858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A7C890A-C1B4-4F50-97A3-7246224EFFC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547" y="4704658"/>
            <a:ext cx="685800" cy="6858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6BCF5FE-3506-4802-A8B4-4B8251D6F38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547" y="5370716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1262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16744"/>
            <a:ext cx="7922559" cy="1143000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700000"/>
                </a:solidFill>
              </a:rPr>
              <a:t>Definitions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94431FD-858E-466F-841F-87DD0CFBB2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6424612"/>
            <a:ext cx="2924175" cy="247650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6EE94A26-6A8A-4FDE-B914-42931E910F97}"/>
              </a:ext>
            </a:extLst>
          </p:cNvPr>
          <p:cNvSpPr txBox="1">
            <a:spLocks/>
          </p:cNvSpPr>
          <p:nvPr/>
        </p:nvSpPr>
        <p:spPr bwMode="auto">
          <a:xfrm>
            <a:off x="1827679" y="2057400"/>
            <a:ext cx="53340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Webdings" charset="0"/>
              <a:buChar char="4"/>
              <a:defRPr sz="2800">
                <a:solidFill>
                  <a:schemeClr val="tx1"/>
                </a:solidFill>
                <a:latin typeface="+mn-lt"/>
                <a:ea typeface="ヒラギノ角ゴ Pro W3" charset="0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63052"/>
              </a:buClr>
              <a:buFont typeface="Wingdings" charset="0"/>
              <a:buChar char="§"/>
              <a:defRPr sz="2500">
                <a:solidFill>
                  <a:schemeClr val="tx1"/>
                </a:solidFill>
                <a:latin typeface="+mn-lt"/>
                <a:ea typeface="ヒラギノ角ゴ Pro W3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Char char="•"/>
              <a:defRPr sz="2200">
                <a:solidFill>
                  <a:schemeClr val="tx1"/>
                </a:solidFill>
                <a:latin typeface="+mn-lt"/>
                <a:ea typeface="ヒラギノ角ゴ Pro W3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buChar char="ü"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charset="0"/>
              <a:buChar char="►"/>
              <a:defRPr sz="2000">
                <a:solidFill>
                  <a:srgbClr val="063052"/>
                </a:solidFill>
                <a:latin typeface="+mn-lt"/>
                <a:ea typeface="ヒラギノ角ゴ Pro W3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latin typeface="Unpact" pitchFamily="2" charset="0"/>
              </a:rPr>
              <a:t>PROJECTS</a:t>
            </a:r>
            <a:endParaRPr lang="en-US" dirty="0">
              <a:latin typeface="Unpact" pitchFamily="2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0459E7C-2FD4-4E12-828B-B01AFE8ED74F}"/>
              </a:ext>
            </a:extLst>
          </p:cNvPr>
          <p:cNvSpPr txBox="1">
            <a:spLocks/>
          </p:cNvSpPr>
          <p:nvPr/>
        </p:nvSpPr>
        <p:spPr bwMode="auto">
          <a:xfrm>
            <a:off x="1219200" y="3124200"/>
            <a:ext cx="6705599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Webdings" charset="0"/>
              <a:buChar char="4"/>
              <a:defRPr sz="2800">
                <a:solidFill>
                  <a:schemeClr val="tx1"/>
                </a:solidFill>
                <a:latin typeface="+mn-lt"/>
                <a:ea typeface="ヒラギノ角ゴ Pro W3" charset="0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63052"/>
              </a:buClr>
              <a:buFont typeface="Wingdings" charset="0"/>
              <a:buChar char="§"/>
              <a:defRPr sz="2500">
                <a:solidFill>
                  <a:schemeClr val="tx1"/>
                </a:solidFill>
                <a:latin typeface="+mn-lt"/>
                <a:ea typeface="ヒラギノ角ゴ Pro W3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Char char="•"/>
              <a:defRPr sz="2200">
                <a:solidFill>
                  <a:schemeClr val="tx1"/>
                </a:solidFill>
                <a:latin typeface="+mn-lt"/>
                <a:ea typeface="ヒラギノ角ゴ Pro W3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buChar char="ü"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charset="0"/>
              <a:buChar char="►"/>
              <a:defRPr sz="2000">
                <a:solidFill>
                  <a:srgbClr val="063052"/>
                </a:solidFill>
                <a:latin typeface="+mn-lt"/>
                <a:ea typeface="ヒラギノ角ゴ Pro W3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9pPr>
          </a:lstStyle>
          <a:p>
            <a:r>
              <a:rPr lang="en-US" sz="2400" dirty="0"/>
              <a:t>Each level has a series of projects that must be completed in order to progress to the next level</a:t>
            </a:r>
          </a:p>
          <a:p>
            <a:r>
              <a:rPr lang="en-US" sz="2400" dirty="0"/>
              <a:t>Some projects are required (10)</a:t>
            </a:r>
          </a:p>
          <a:p>
            <a:r>
              <a:rPr lang="en-US" sz="2400" dirty="0"/>
              <a:t>Some projects are elective (4)</a:t>
            </a:r>
          </a:p>
        </p:txBody>
      </p:sp>
    </p:spTree>
    <p:extLst>
      <p:ext uri="{BB962C8B-B14F-4D97-AF65-F5344CB8AC3E}">
        <p14:creationId xmlns:p14="http://schemas.microsoft.com/office/powerpoint/2010/main" val="27066096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94431FD-858E-466F-841F-87DD0CFBB2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6424612"/>
            <a:ext cx="2924175" cy="2476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0AFC129-1AE7-4EC4-9741-85D60EC2BBC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925" y="647546"/>
            <a:ext cx="6546149" cy="5562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5650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94431FD-858E-466F-841F-87DD0CFBB2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6424612"/>
            <a:ext cx="2924175" cy="2476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DB04A4B-6AF0-4713-ABF8-5510D8C851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3308319"/>
            <a:ext cx="3121761" cy="233048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DB69345-1E13-49FF-9C59-98E5C5FF0A7A}"/>
              </a:ext>
            </a:extLst>
          </p:cNvPr>
          <p:cNvSpPr/>
          <p:nvPr/>
        </p:nvSpPr>
        <p:spPr>
          <a:xfrm>
            <a:off x="2933700" y="1295400"/>
            <a:ext cx="3276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3366"/>
                </a:solidFill>
                <a:latin typeface="Unpact" pitchFamily="2" charset="0"/>
              </a:rPr>
              <a:t>RECOGNITION</a:t>
            </a:r>
            <a:endParaRPr lang="en-US" dirty="0">
              <a:solidFill>
                <a:srgbClr val="003366"/>
              </a:solidFill>
              <a:latin typeface="Unpact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B53144F-5585-4A36-9E7F-EDE11D679BCB}"/>
              </a:ext>
            </a:extLst>
          </p:cNvPr>
          <p:cNvSpPr/>
          <p:nvPr/>
        </p:nvSpPr>
        <p:spPr>
          <a:xfrm>
            <a:off x="1333500" y="2362200"/>
            <a:ext cx="2057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000000"/>
                </a:solidFill>
                <a:latin typeface="+mj-lt"/>
              </a:rPr>
              <a:t>Certificate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C174F9D-2C56-4EC3-B6B1-950268305AB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026" y="3219773"/>
            <a:ext cx="3657600" cy="63114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E2859FC-AE30-4C54-B3AE-968F3F2AACF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7587" y="4772025"/>
            <a:ext cx="3838574" cy="86677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12A0415-E2E2-4710-AFB1-1064593CC9C5}"/>
              </a:ext>
            </a:extLst>
          </p:cNvPr>
          <p:cNvSpPr/>
          <p:nvPr/>
        </p:nvSpPr>
        <p:spPr>
          <a:xfrm>
            <a:off x="5486400" y="2362200"/>
            <a:ext cx="2057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000000"/>
                </a:solidFill>
                <a:latin typeface="+mj-lt"/>
              </a:rPr>
              <a:t>Levels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3B28CC7-F617-491C-BBA4-822E9D5D307A}"/>
              </a:ext>
            </a:extLst>
          </p:cNvPr>
          <p:cNvSpPr/>
          <p:nvPr/>
        </p:nvSpPr>
        <p:spPr>
          <a:xfrm>
            <a:off x="5572126" y="4079409"/>
            <a:ext cx="2057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000000"/>
                </a:solidFill>
                <a:latin typeface="+mj-lt"/>
              </a:rPr>
              <a:t>Feedback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269789"/>
      </p:ext>
    </p:extLst>
  </p:cSld>
  <p:clrMapOvr>
    <a:masterClrMapping/>
  </p:clrMapOvr>
</p:sld>
</file>

<file path=ppt/theme/theme1.xml><?xml version="1.0" encoding="utf-8"?>
<a:theme xmlns:a="http://schemas.openxmlformats.org/drawingml/2006/main" name="2015 Corporate template">
  <a:themeElements>
    <a:clrScheme name="Convention_2011_Template 1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294364"/>
      </a:accent1>
      <a:accent2>
        <a:srgbClr val="652936"/>
      </a:accent2>
      <a:accent3>
        <a:srgbClr val="FFFFFF"/>
      </a:accent3>
      <a:accent4>
        <a:srgbClr val="000000"/>
      </a:accent4>
      <a:accent5>
        <a:srgbClr val="ACB0B8"/>
      </a:accent5>
      <a:accent6>
        <a:srgbClr val="5B2430"/>
      </a:accent6>
      <a:hlink>
        <a:srgbClr val="777777"/>
      </a:hlink>
      <a:folHlink>
        <a:srgbClr val="B2B2B2"/>
      </a:folHlink>
    </a:clrScheme>
    <a:fontScheme name="Convention_2011_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onvention_2011_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vention_2011_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vention_2011_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vention_2011_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vention_2011_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vention_2011_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vention_2011_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vention_2011_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vention_2011_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vention_2011_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vention_2011_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vention_2011_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vention_2011_Templat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294364"/>
        </a:accent1>
        <a:accent2>
          <a:srgbClr val="652936"/>
        </a:accent2>
        <a:accent3>
          <a:srgbClr val="FFFFFF"/>
        </a:accent3>
        <a:accent4>
          <a:srgbClr val="000000"/>
        </a:accent4>
        <a:accent5>
          <a:srgbClr val="ACB0B8"/>
        </a:accent5>
        <a:accent6>
          <a:srgbClr val="5B2430"/>
        </a:accent6>
        <a:hlink>
          <a:srgbClr val="4D4D4D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vention_2011_Template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294364"/>
        </a:accent1>
        <a:accent2>
          <a:srgbClr val="652936"/>
        </a:accent2>
        <a:accent3>
          <a:srgbClr val="FFFFFF"/>
        </a:accent3>
        <a:accent4>
          <a:srgbClr val="000000"/>
        </a:accent4>
        <a:accent5>
          <a:srgbClr val="ACB0B8"/>
        </a:accent5>
        <a:accent6>
          <a:srgbClr val="5B2430"/>
        </a:accent6>
        <a:hlink>
          <a:srgbClr val="777777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</Template>
  <TotalTime>62</TotalTime>
  <Words>279</Words>
  <Application>Microsoft Office PowerPoint</Application>
  <PresentationFormat>On-screen Show (4:3)</PresentationFormat>
  <Paragraphs>66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</vt:lpstr>
      <vt:lpstr>Arial Black</vt:lpstr>
      <vt:lpstr>Calibri</vt:lpstr>
      <vt:lpstr>Unpact</vt:lpstr>
      <vt:lpstr>Webdings</vt:lpstr>
      <vt:lpstr>Wingdings</vt:lpstr>
      <vt:lpstr>ヒラギノ角ゴ Pro W3</vt:lpstr>
      <vt:lpstr>2015 Corporate template</vt:lpstr>
      <vt:lpstr>TOASTMASTERS PATHWAYS</vt:lpstr>
      <vt:lpstr>Introduction to Pathways</vt:lpstr>
      <vt:lpstr>Pathways Terms</vt:lpstr>
      <vt:lpstr>Definitions</vt:lpstr>
      <vt:lpstr>Definitions</vt:lpstr>
      <vt:lpstr>Definitions</vt:lpstr>
      <vt:lpstr>Definitions</vt:lpstr>
      <vt:lpstr>Definitions</vt:lpstr>
      <vt:lpstr>Definitions</vt:lpstr>
      <vt:lpstr>Definitions</vt:lpstr>
      <vt:lpstr>Definitions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TOASTMASTERS PATHWAYS</dc:title>
  <dc:creator>Frank Storey</dc:creator>
  <cp:lastModifiedBy>Frank Storey</cp:lastModifiedBy>
  <cp:revision>19</cp:revision>
  <cp:lastPrinted>2016-07-25T16:39:03Z</cp:lastPrinted>
  <dcterms:created xsi:type="dcterms:W3CDTF">2018-01-27T21:15:25Z</dcterms:created>
  <dcterms:modified xsi:type="dcterms:W3CDTF">2018-02-01T01:54:23Z</dcterms:modified>
</cp:coreProperties>
</file>